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7" r:id="rId8"/>
    <p:sldId id="262" r:id="rId9"/>
    <p:sldId id="263" r:id="rId10"/>
    <p:sldId id="276" r:id="rId11"/>
    <p:sldId id="267" r:id="rId12"/>
    <p:sldId id="274" r:id="rId13"/>
    <p:sldId id="265" r:id="rId14"/>
    <p:sldId id="266" r:id="rId15"/>
    <p:sldId id="278" r:id="rId16"/>
    <p:sldId id="279" r:id="rId17"/>
    <p:sldId id="268" r:id="rId18"/>
    <p:sldId id="270" r:id="rId19"/>
    <p:sldId id="271" r:id="rId20"/>
    <p:sldId id="272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11"/>
  </p:normalViewPr>
  <p:slideViewPr>
    <p:cSldViewPr snapToGrid="0" snapToObjects="1">
      <p:cViewPr varScale="1">
        <p:scale>
          <a:sx n="109" d="100"/>
          <a:sy n="109" d="100"/>
        </p:scale>
        <p:origin x="15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Stock Market Bar Graph">
            <a:extLst>
              <a:ext uri="{FF2B5EF4-FFF2-40B4-BE49-F238E27FC236}">
                <a16:creationId xmlns:a16="http://schemas.microsoft.com/office/drawing/2014/main" id="{1C0D473C-BC73-4F2B-14BE-B33B8DF8F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CA" sz="4500" dirty="0">
                <a:solidFill>
                  <a:srgbClr val="FFFFFF"/>
                </a:solidFill>
              </a:rPr>
              <a:t>Amazon Sales Forecasting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2500">
                <a:solidFill>
                  <a:srgbClr val="FFFFFF"/>
                </a:solidFill>
              </a:rPr>
              <a:t>Merged Analysis: Data Correlation + Regression Modeling</a:t>
            </a:r>
          </a:p>
          <a:p>
            <a:pPr algn="l">
              <a:lnSpc>
                <a:spcPct val="90000"/>
              </a:lnSpc>
            </a:pPr>
            <a:r>
              <a:rPr lang="en-CA" sz="2500">
                <a:solidFill>
                  <a:srgbClr val="FFFFFF"/>
                </a:solidFill>
              </a:rPr>
              <a:t>Capstone Project | April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2E6E5-1901-F01F-6924-1FC88633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45FBE2-97C3-EC54-148D-2BC6DA71D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562045-F564-2D71-E5F5-BC87096A4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77FE4-0306-62D7-562A-B5E7D67B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Modeling with PyCaret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96F9295-4DF0-0F24-744A-B5B2C732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4529-DB20-4942-D8FD-E7209E8E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1C28F-6789-9D3E-B440-5FA24A50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05" y="933231"/>
            <a:ext cx="5632085" cy="49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Best Performing Model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lang="en-US" dirty="0"/>
              <a:t>Huber </a:t>
            </a:r>
            <a:r>
              <a:rPr dirty="0"/>
              <a:t>selected for best performance (low RMSE, high R²).</a:t>
            </a:r>
          </a:p>
          <a:p>
            <a:r>
              <a:rPr dirty="0"/>
              <a:t>Handled non-linear relationships well and avoided overfitting.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2260" y="1269350"/>
            <a:ext cx="3915889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44" y="0"/>
            <a:ext cx="130305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502" y="1"/>
            <a:ext cx="866356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Residual_Plot_-_Best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121" y="1758240"/>
            <a:ext cx="4536619" cy="271461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194" y="2916245"/>
            <a:ext cx="119806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330" y="5717906"/>
            <a:ext cx="1328706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633" y="6258756"/>
            <a:ext cx="1174455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2865" y="5835650"/>
            <a:ext cx="1161135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1134" y="1122363"/>
            <a:ext cx="381572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Residuals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Model_Output_Visualizatio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08" y="2152161"/>
            <a:ext cx="3788609" cy="2538366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1134" y="1122363"/>
            <a:ext cx="381572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 Error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Model_Output_Visualization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08" y="1534454"/>
            <a:ext cx="3788609" cy="377378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EADAD-F349-2FC1-CB2A-93D4EB46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DFF106-94A1-8ECC-70B4-609920AB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DC24218-ADEE-F3F5-AFFC-3BFD3689B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A99F7F-F9E8-3A13-3167-9A713B11BC30}"/>
              </a:ext>
            </a:extLst>
          </p:cNvPr>
          <p:cNvSpPr txBox="1"/>
          <p:nvPr/>
        </p:nvSpPr>
        <p:spPr>
          <a:xfrm>
            <a:off x="866896" y="-834177"/>
            <a:ext cx="74102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vs Predicted Sales Using Amazon Dataset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846A41-F5DD-AA00-8C29-A2598ED27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DA1E8-6BEE-9AD7-A3D4-FD6A6FC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96" y="2207988"/>
            <a:ext cx="7772400" cy="37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DDCEC-5386-ED48-9A81-8E99B26A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763ACF-9B96-1D04-F52B-E63C164F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8BABABC-FC33-4913-4F29-FC6D09888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1A711-ABE1-C780-6DEE-D0170DF1FBD6}"/>
              </a:ext>
            </a:extLst>
          </p:cNvPr>
          <p:cNvSpPr txBox="1"/>
          <p:nvPr/>
        </p:nvSpPr>
        <p:spPr>
          <a:xfrm>
            <a:off x="866896" y="-834177"/>
            <a:ext cx="74102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vs Predicted Sales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A52D6A-0A9B-EE5D-357C-9E43B5A4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6CF7C-FD59-3958-CDC0-F955903A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58561"/>
            <a:ext cx="7772400" cy="3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1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Challenges Faced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Limited external data (no competitor pricing, promotions).</a:t>
            </a:r>
          </a:p>
          <a:p>
            <a:r>
              <a:rPr lang="en-US" dirty="0"/>
              <a:t>Only limited amount of features available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Conclusion &amp; Takeaways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Correlation matrix helped identify key drivers of sales.</a:t>
            </a:r>
          </a:p>
          <a:p>
            <a:r>
              <a:rPr dirty="0" err="1"/>
              <a:t>PyCaret</a:t>
            </a:r>
            <a:r>
              <a:rPr dirty="0"/>
              <a:t> enabled rapid model testing and evaluation.</a:t>
            </a:r>
          </a:p>
          <a:p>
            <a:r>
              <a:rPr lang="en-US" dirty="0"/>
              <a:t>Huber</a:t>
            </a:r>
            <a:r>
              <a:rPr dirty="0"/>
              <a:t> recommended for future forecasting deployment.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Exploratory Data Analysis (EDA)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/>
          </a:p>
          <a:p>
            <a:r>
              <a:t>Visualized sales trends across time using line plots.</a:t>
            </a:r>
          </a:p>
          <a:p>
            <a:r>
              <a:t>Examined distribution of ad spend and session data.</a:t>
            </a:r>
          </a:p>
          <a:p>
            <a:r>
              <a:t>Detected possible seasonality patterns in traffic and orders.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Project Objective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/>
          </a:p>
          <a:p>
            <a:r>
              <a:t>Predict product sales using historical data from Amazon platform.</a:t>
            </a:r>
          </a:p>
          <a:p>
            <a:r>
              <a:t>Understand feature relationships through correlation analysis.</a:t>
            </a:r>
          </a:p>
          <a:p>
            <a:r>
              <a:t>Compare and evaluate regression models using PyCaret.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Why PyCaret for Modeling?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lang="en-CA" sz="3000"/>
          </a:p>
          <a:p>
            <a:r>
              <a:rPr lang="en-CA" sz="3000"/>
              <a:t>Low-code library to automate model selection and tuning.</a:t>
            </a:r>
          </a:p>
          <a:p>
            <a:r>
              <a:rPr lang="en-CA" sz="3000"/>
              <a:t>Supports multiple algorithms: linear, tree-based, ensemble.</a:t>
            </a:r>
          </a:p>
          <a:p>
            <a:r>
              <a:rPr lang="en-CA" sz="3000"/>
              <a:t>Provides easy comparison of models with built-in metrics.</a:t>
            </a:r>
          </a:p>
          <a:p>
            <a:r>
              <a:rPr lang="en-CA" sz="3000"/>
              <a:t>Saves time while ensuring robust experimentation.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02030-54F8-B0BD-5778-75AD51225F32}"/>
              </a:ext>
            </a:extLst>
          </p:cNvPr>
          <p:cNvSpPr txBox="1"/>
          <p:nvPr/>
        </p:nvSpPr>
        <p:spPr>
          <a:xfrm>
            <a:off x="631134" y="1122363"/>
            <a:ext cx="381572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B7C3422-4166-BD11-2D27-01950F2C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08" y="1527039"/>
            <a:ext cx="3788609" cy="378860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75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lang="en-CA" dirty="0"/>
          </a:p>
          <a:p>
            <a:r>
              <a:rPr lang="en-CA" dirty="0"/>
              <a:t>Includes daily sales, ads, and session data over last 2 years.</a:t>
            </a:r>
          </a:p>
          <a:p>
            <a:r>
              <a:rPr lang="en-CA" dirty="0"/>
              <a:t>Converted monthly  and weekly data to daily format for better granularity.</a:t>
            </a:r>
          </a:p>
          <a:p>
            <a:r>
              <a:rPr lang="en-CA" dirty="0"/>
              <a:t>Key fields: Units Ordered, Traffic, Page Views/Sessions, Ad Spend.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2800">
                <a:solidFill>
                  <a:srgbClr val="FFFFFF"/>
                </a:solidFill>
              </a:rPr>
              <a:t>Data Cleaning &amp; Preprocessing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lang="en-CA" dirty="0"/>
          </a:p>
          <a:p>
            <a:r>
              <a:rPr lang="en-CA" dirty="0"/>
              <a:t>Removed nulls and irrelevant columns.</a:t>
            </a:r>
          </a:p>
          <a:p>
            <a:r>
              <a:rPr lang="en-CA" dirty="0"/>
              <a:t>Transformed time features (Month, Week, Year).</a:t>
            </a:r>
          </a:p>
          <a:p>
            <a:r>
              <a:rPr lang="en-CA" dirty="0"/>
              <a:t>Converted categorical variables to numeric (if any).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400">
                <a:solidFill>
                  <a:srgbClr val="FFFFFF"/>
                </a:solidFill>
              </a:rPr>
              <a:t>Feature Engineering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Scaled features for regression modeling.</a:t>
            </a:r>
            <a:endParaRPr lang="en-US" dirty="0"/>
          </a:p>
          <a:p>
            <a:pPr lvl="1"/>
            <a:r>
              <a:rPr lang="en-GB" dirty="0"/>
              <a:t>U</a:t>
            </a:r>
            <a:r>
              <a:rPr lang="en-PK" dirty="0"/>
              <a:t>sing Chi Square, Feature Importance and Heat Map</a:t>
            </a:r>
            <a:endParaRPr dirty="0"/>
          </a:p>
          <a:p>
            <a:r>
              <a:rPr dirty="0"/>
              <a:t>Eliminated highly dependent columns (e.g., Units Ordered).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B6C67-9691-C0CA-60F8-870B8A56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3" y="2269798"/>
            <a:ext cx="8321427" cy="1723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8B86D-0EF5-BF35-29DA-17BEC7A4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2A1B6F-E9D1-8C33-0D0A-E92E8C7D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8124E45-AD62-9F10-C227-DA522E06B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900A55-03FE-3292-A839-42D53275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4592" y="5367348"/>
            <a:ext cx="462265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Model_Output_Visualization_1.png">
            <a:extLst>
              <a:ext uri="{FF2B5EF4-FFF2-40B4-BE49-F238E27FC236}">
                <a16:creationId xmlns:a16="http://schemas.microsoft.com/office/drawing/2014/main" id="{1BD4C349-0CEC-3EA3-081F-0CB84CC2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80" y="654565"/>
            <a:ext cx="5359384" cy="556819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616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Modeling with PyCaret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/>
          </a:p>
          <a:p>
            <a:r>
              <a:t>Used PyCaret's regression module for fast model comparison.</a:t>
            </a:r>
          </a:p>
          <a:p>
            <a:r>
              <a:t>Initialized setup by defining target variable (Sales).</a:t>
            </a:r>
          </a:p>
          <a:p>
            <a:r>
              <a:t>Automatically handled encoding, scaling, and transformation.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700">
                <a:solidFill>
                  <a:srgbClr val="FFFFFF"/>
                </a:solidFill>
              </a:rPr>
              <a:t>Regression Models Evaluated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/>
          </a:p>
          <a:p>
            <a:r>
              <a:t>Tested models: LightGBM, XGBoost, Random Forest, Huber, Linear Regression.</a:t>
            </a:r>
          </a:p>
          <a:p>
            <a:r>
              <a:t>Used default settings initially, then tuned best performers.</a:t>
            </a:r>
          </a:p>
          <a:p>
            <a:r>
              <a:t>Compared using metrics: MAE, RMSE, R².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377</Words>
  <Application>Microsoft Macintosh PowerPoint</Application>
  <PresentationFormat>On-screen Show (4:3)</PresentationFormat>
  <Paragraphs>65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Amazon Sales Forecasting</vt:lpstr>
      <vt:lpstr>Project Objective</vt:lpstr>
      <vt:lpstr>Dataset Overview</vt:lpstr>
      <vt:lpstr>Data Cleaning &amp; Preprocessing</vt:lpstr>
      <vt:lpstr>Feature Engineering</vt:lpstr>
      <vt:lpstr>PowerPoint Presentation</vt:lpstr>
      <vt:lpstr>PowerPoint Presentation</vt:lpstr>
      <vt:lpstr>Modeling with PyCaret</vt:lpstr>
      <vt:lpstr>Regression Models Evaluated</vt:lpstr>
      <vt:lpstr>Modeling with PyCaret</vt:lpstr>
      <vt:lpstr>Best Performing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Conclusion &amp; Takeaways</vt:lpstr>
      <vt:lpstr>Exploratory Data Analysis (EDA)</vt:lpstr>
      <vt:lpstr>Why PyCaret for Modeling?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khizer baig</cp:lastModifiedBy>
  <cp:revision>4</cp:revision>
  <dcterms:created xsi:type="dcterms:W3CDTF">2013-01-27T09:14:16Z</dcterms:created>
  <dcterms:modified xsi:type="dcterms:W3CDTF">2025-04-14T16:16:07Z</dcterms:modified>
  <cp:category/>
</cp:coreProperties>
</file>